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77" r:id="rId10"/>
    <p:sldId id="280" r:id="rId11"/>
    <p:sldId id="278" r:id="rId12"/>
    <p:sldId id="281" r:id="rId13"/>
    <p:sldId id="279" r:id="rId14"/>
    <p:sldId id="282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4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3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4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5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4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0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6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610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387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0423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37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8776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709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8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0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65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85FC8-7123-4D89-B510-02ABB9F2B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CFBFFF-40C7-48C9-BCCA-94DE5BCB06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45" y="0"/>
            <a:ext cx="8259420" cy="6951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F78D6-9EF1-4893-A8BF-CD66CED5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EDF7281-18DD-41B3-A551-E252D7FE4F5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404629" cy="6960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3734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6A513-0852-428E-B00C-B5876D6F8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40B8C3-3C0E-4A2E-BEED-9ED1476DE8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" y="0"/>
            <a:ext cx="104667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44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15CC4-8483-48BF-9695-88FBFB3D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359794-9D46-46A0-AC9C-B4565B786A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360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0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2CF2D-D319-4EE4-B3B3-786B3443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7D42771-7864-4CFC-8FEB-FACA833E0D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4845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73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669D3-1729-4E53-91A7-B834599D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2B45894-76F5-4B9D-932E-B5D191F157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3" y="0"/>
            <a:ext cx="104135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8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D98B-AFC9-425E-B85C-28EA3F7D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524BB2C-B753-498D-B667-EA906768AA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4" y="0"/>
            <a:ext cx="10422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59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7FF27-AB36-4428-904A-3B9C53AB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921212-F96E-4DD4-AFBA-3D3119E2E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379B9A9-8518-4642-8A31-83A02C553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87" y="0"/>
            <a:ext cx="103957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863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8F6680-FD62-682B-F5AF-1B92ADF2D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45898"/>
            <a:ext cx="9404723" cy="555466"/>
          </a:xfrm>
        </p:spPr>
        <p:txBody>
          <a:bodyPr/>
          <a:lstStyle/>
          <a:p>
            <a:pPr algn="ctr"/>
            <a:r>
              <a:rPr lang="en-US" sz="2800" dirty="0"/>
              <a:t>COLLOCATIONS DICTIONARIES</a:t>
            </a:r>
            <a:endParaRPr lang="LID4096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54CEE7-EED2-337C-C97B-4B69458E6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01365"/>
            <a:ext cx="10674473" cy="5447036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Collocation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a grouping of familiar words that seem to belong together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because of their continual use and thus creating a coherent meaning.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 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bed / money / a noise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 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catch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cold / a bus / a fish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 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late / on time / to a decision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 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homework / the shopping / nothing</a:t>
            </a:r>
          </a:p>
          <a:p>
            <a:endParaRPr lang="en-US" sz="18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know more COLLOCATIONS you can use COLLOCATIONS DICITIONARIES </a:t>
            </a:r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</a:t>
            </a:r>
            <a:r>
              <a:rPr lang="en-US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follow the link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https://www.learnenglishteam.com/useful-english-collocations/</a:t>
            </a:r>
          </a:p>
          <a:p>
            <a:pPr marL="0" indent="0"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ID4096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40C8EE-9B8E-939A-F712-F1B36E311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262" y="1703753"/>
            <a:ext cx="3372340" cy="427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44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FD1DB-2C94-11F1-094B-7419C00B6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05559"/>
          </a:xfrm>
        </p:spPr>
        <p:txBody>
          <a:bodyPr/>
          <a:lstStyle/>
          <a:p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Match the two parts of these collocations:</a:t>
            </a:r>
            <a:b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LID4096" sz="1800" dirty="0">
              <a:solidFill>
                <a:schemeClr val="bg1"/>
              </a:solidFill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444300F-BD1B-F3C9-93CA-E051638E41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094647"/>
              </p:ext>
            </p:extLst>
          </p:nvPr>
        </p:nvGraphicFramePr>
        <p:xfrm>
          <a:off x="388204" y="969108"/>
          <a:ext cx="10115674" cy="5126892"/>
        </p:xfrm>
        <a:graphic>
          <a:graphicData uri="http://schemas.openxmlformats.org/drawingml/2006/table">
            <a:tbl>
              <a:tblPr firstRow="1" firstCol="1" bandRow="1"/>
              <a:tblGrid>
                <a:gridCol w="5057837">
                  <a:extLst>
                    <a:ext uri="{9D8B030D-6E8A-4147-A177-3AD203B41FA5}">
                      <a16:colId xmlns:a16="http://schemas.microsoft.com/office/drawing/2014/main" val="1518153962"/>
                    </a:ext>
                  </a:extLst>
                </a:gridCol>
                <a:gridCol w="5057837">
                  <a:extLst>
                    <a:ext uri="{9D8B030D-6E8A-4147-A177-3AD203B41FA5}">
                      <a16:colId xmlns:a16="http://schemas.microsoft.com/office/drawing/2014/main" val="3485323668"/>
                    </a:ext>
                  </a:extLst>
                </a:gridCol>
              </a:tblGrid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ADHERE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RAIN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929627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AROUSE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DIFFERENT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206503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BLOND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 WISDOM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117174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COME UP WITH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YOUR PRINCIPLES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229053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FLATLY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 ECONOMY DRIVE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752035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FUNDAMENTALLY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SEMINAR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487525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 ON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SOMEONE’S INTEREST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712824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HEAVY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CONTRADICT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896048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LEAD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HAIR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018544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LICK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STOCK MARKET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71530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 PAINT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483916"/>
                  </a:ext>
                </a:extLst>
              </a:tr>
              <a:tr h="427241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WORDS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SUGGESTION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693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847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C240D-23E8-7AAE-D1EC-F4AF98A9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188" y="163836"/>
            <a:ext cx="9404723" cy="523918"/>
          </a:xfrm>
        </p:spPr>
        <p:txBody>
          <a:bodyPr/>
          <a:lstStyle/>
          <a:p>
            <a:pPr algn="ctr"/>
            <a:r>
              <a:rPr lang="en-US" sz="2800" dirty="0"/>
              <a:t>DICTIONARIES OF IDIOMS</a:t>
            </a:r>
            <a:endParaRPr lang="LID4096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7041BF-8097-08DA-6F4A-7667FEB4E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687754"/>
            <a:ext cx="10846411" cy="55606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Idioms</a:t>
            </a:r>
            <a:r>
              <a:rPr lang="en-US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are phrases or expressions that have a non-literal meaning, i.e. </a:t>
            </a:r>
          </a:p>
          <a:p>
            <a:pPr marL="0" indent="0">
              <a:buNone/>
            </a:pPr>
            <a:r>
              <a:rPr lang="en-US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their meaning cannot be understood by reading the individual words in them directly.</a:t>
            </a:r>
          </a:p>
          <a:p>
            <a:pPr marL="0" indent="0">
              <a:buNone/>
            </a:pP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 the extra mile</a:t>
            </a:r>
            <a:r>
              <a:rPr lang="en-US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– to do more than is expected of you</a:t>
            </a:r>
          </a:p>
          <a:p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I’m a hard worker and always 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 the extra mile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to make sure my team does well.</a:t>
            </a:r>
          </a:p>
          <a:p>
            <a:pPr marL="0" indent="0">
              <a:buNone/>
            </a:pP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Pull one’s weight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to do a fair share of the work</a:t>
            </a:r>
            <a:b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There’s always one guy at work who doesn’t 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pull his weight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Follow one’s heart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do what you feel is right for you</a:t>
            </a:r>
            <a:b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After university, I decided to 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follow my heart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become a doctor.</a:t>
            </a:r>
          </a:p>
          <a:p>
            <a:pPr marL="0" indent="0">
              <a:buNone/>
            </a:pP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Raise one’s game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improve the standard of your work or performance</a:t>
            </a:r>
          </a:p>
          <a:p>
            <a:pPr marL="0" indent="0"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I started working at Nike HQ, I really had to 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raise my game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the dole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– </a:t>
            </a:r>
            <a:r>
              <a:rPr lang="en-US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receiving unemployment benefit from the state welfare system</a:t>
            </a:r>
            <a:b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I was between jobs, I was 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the dole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about 6 months.</a:t>
            </a:r>
          </a:p>
          <a:p>
            <a:pPr marL="0" indent="0">
              <a:buNone/>
            </a:pPr>
            <a:endParaRPr lang="en-US" sz="19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know more IDIOMS you can use IDIOMS DICTIONARIES</a:t>
            </a:r>
            <a:endParaRPr lang="ru-RU" sz="19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1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 </a:t>
            </a:r>
            <a:r>
              <a:rPr lang="en-US" sz="19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follow the link </a:t>
            </a:r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https://onlineteachersuk.com/ielts-speaking-idioms/</a:t>
            </a:r>
          </a:p>
          <a:p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LID4096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203B1C-2C28-81AB-AB46-7F712F719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860" y="1430215"/>
            <a:ext cx="3071202" cy="52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37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C1F22-2163-4154-DE6A-E7AE486C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678012" cy="961867"/>
          </a:xfrm>
        </p:spPr>
        <p:txBody>
          <a:bodyPr/>
          <a:lstStyle/>
          <a:p>
            <a:pPr marL="457200"/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Complete the sentences using idioms: </a:t>
            </a:r>
            <a:r>
              <a:rPr lang="en-US" sz="1800" dirty="0">
                <a:solidFill>
                  <a:schemeClr val="bg1"/>
                </a:solidFill>
                <a:effectLst/>
                <a:latin typeface="Source Serif Pro" panose="02040603050405020204" pitchFamily="18" charset="0"/>
                <a:ea typeface="Times New Roman" panose="02020603050405020304" pitchFamily="18" charset="0"/>
              </a:rPr>
              <a:t>a blessing in disguise, a drop in the ocean, a piece of cake, actions speak louder than words, an arm and a leg, chip on his shoulder, it's a small world, jumping the gun, once in a blue moon, over the moon</a:t>
            </a:r>
            <a:b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LID4096" sz="1800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5F7A12-0527-B4EA-D7C3-C61373A49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16186"/>
            <a:ext cx="9525611" cy="512689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Getting my car fixed is going to cost me _____________ as the engine has completely blown, but I have no choice. I need it for work.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 The flu I had a few weeks ago which prevented me from going on holiday with my friends was _______________.  They had a terrible time. Everything went wrong and it cost them a lot of money.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I was in a café in Italy and amazingly I saw Paul from down the road in there. __________________________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Jan is finally getting a chance to go on her trip of a life time, a holiday to Australia! She was  ___________ when I spoke to her.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3 pounds may seem like ___________________________ but if everyone contributed that much we'd have thousands.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The government keeps talking about reducing poverty but what do they ever do about it? Nothing! __________________________.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I've got a promotion at work, but all John did was make a joke about it. He has a real ______________________. I think he is just jealous.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The interview for that new job was ____________________. They asked me really easy questions.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The new Martin Scorsese film is out at the cinema. A film that comes out that I really enjoy and want to see happens ______________________, so I'll definitely go and see it.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He was ______________________when he gave up his job to start university. Now he has found out he can't get a grant.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70449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39970-F142-1C55-E9A7-E4A162153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45" y="284975"/>
            <a:ext cx="9404723" cy="649251"/>
          </a:xfrm>
        </p:spPr>
        <p:txBody>
          <a:bodyPr/>
          <a:lstStyle/>
          <a:p>
            <a:pPr algn="ctr"/>
            <a:r>
              <a:rPr lang="en-US" sz="2800" dirty="0"/>
              <a:t>DICTIONARIES OF PHRASAL VERBS</a:t>
            </a:r>
            <a:endParaRPr lang="LID4096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F3239D-4DF9-FD36-CC80-98AA3E404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934226"/>
            <a:ext cx="8946541" cy="531417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phrasal verb is the combination of two or three words such as adverbs, propositions, or verbs which can act as a new word altogether. The meaning of the phrasal verb is completely different from the main or the original verb. 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5A408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To know more PHRASAL VERBS you can use PHRASAL VERBS  DICTIONARIES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  <a:p>
            <a:pPr marL="0" indent="0">
              <a:buNone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or follow the link </a:t>
            </a:r>
            <a:r>
              <a:rPr lang="en-US" sz="1800" i="1" dirty="0">
                <a:solidFill>
                  <a:prstClr val="white"/>
                </a:solidFill>
                <a:latin typeface="Times New Roman" panose="02020603050405020304" pitchFamily="18" charset="0"/>
              </a:rPr>
              <a:t>https://entri.app/blog/most-commonly-used-phrasal-verbs-in-english/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A408"/>
              </a:buClr>
              <a:buSzPct val="80000"/>
              <a:buFont typeface="Wingdings 3" charset="2"/>
              <a:buNone/>
              <a:tabLst/>
              <a:defRPr/>
            </a:pPr>
            <a:endParaRPr lang="en-US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ID4096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E9B4609-1989-BECE-B9E4-A288C4779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960512"/>
              </p:ext>
            </p:extLst>
          </p:nvPr>
        </p:nvGraphicFramePr>
        <p:xfrm>
          <a:off x="1168767" y="2206450"/>
          <a:ext cx="7143750" cy="2878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1875">
                  <a:extLst>
                    <a:ext uri="{9D8B030D-6E8A-4147-A177-3AD203B41FA5}">
                      <a16:colId xmlns:a16="http://schemas.microsoft.com/office/drawing/2014/main" val="2827102955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2321313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>
                          <a:effectLst/>
                        </a:rPr>
                        <a:t>Call on</a:t>
                      </a:r>
                      <a:endParaRPr lang="de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US" sz="1400" dirty="0">
                          <a:effectLst/>
                        </a:rPr>
                        <a:t>Invite someone formally to an event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0154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>
                          <a:effectLst/>
                        </a:rPr>
                        <a:t>Get by</a:t>
                      </a:r>
                      <a:endParaRPr lang="de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US" sz="1400" dirty="0">
                          <a:effectLst/>
                        </a:rPr>
                        <a:t>To be able to live through a difficult situation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4860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>
                          <a:effectLst/>
                        </a:rPr>
                        <a:t>Hurry up</a:t>
                      </a:r>
                      <a:endParaRPr lang="de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 dirty="0">
                          <a:effectLst/>
                        </a:rPr>
                        <a:t>be quick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2007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 dirty="0">
                          <a:effectLst/>
                        </a:rPr>
                        <a:t>Get away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 dirty="0">
                          <a:effectLst/>
                        </a:rPr>
                        <a:t>To escape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000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>
                          <a:effectLst/>
                        </a:rPr>
                        <a:t>Call off</a:t>
                      </a:r>
                      <a:endParaRPr lang="de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 dirty="0">
                          <a:effectLst/>
                        </a:rPr>
                        <a:t>Cancel some plans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6583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>
                          <a:effectLst/>
                        </a:rPr>
                        <a:t>Back down</a:t>
                      </a:r>
                      <a:endParaRPr lang="de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de-DE" sz="1400" dirty="0">
                          <a:effectLst/>
                        </a:rPr>
                        <a:t>Withdraw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752698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C0DCFE-7D75-DB47-DA58-F7A2310B5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070" y="2206450"/>
            <a:ext cx="2208330" cy="32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91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68DE8-F2B4-FE5D-D8A4-7F064A6E0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6820"/>
          </a:xfrm>
        </p:spPr>
        <p:txBody>
          <a:bodyPr/>
          <a:lstStyle/>
          <a:p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phrasal verbs below in the blanks correctly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passed away, do without, look forward to, called off, made up, carried away, break out, run out, put up with, and keep up.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LID4096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3B2A2-05C8-BECE-83D3-2DAB689F8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695938"/>
            <a:ext cx="10553335" cy="4552462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Don’t smoke in the forest. Fires……………………………………….. easily at this time of the year.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I…………………………………………… seeing my friends again.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I’m afraid; we have……………………………………………… of apple juice.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Your website has helped me a lot to……………………………………. phrasal verbs exercises.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A friend of mine has……………………………………… her wedding.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His mother can’t…………………………………… his terrible behavior anymore.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As an excuse for being late, she………………………………………a whole story.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I got……………………………………………. by his enthusiasm.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I just can not………………………………………. my mobile. I always keep it with me.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She was very sad because of her father………………………………………last week.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797383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55" y="0"/>
            <a:ext cx="107861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754</TotalTime>
  <Words>945</Words>
  <Application>Microsoft Office PowerPoint</Application>
  <PresentationFormat>Широкоэкранный</PresentationFormat>
  <Paragraphs>103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Source Serif Pro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COLLOCATIONS DICTIONARIES</vt:lpstr>
      <vt:lpstr>Match the two parts of these collocations: </vt:lpstr>
      <vt:lpstr>DICTIONARIES OF IDIOMS</vt:lpstr>
      <vt:lpstr>Complete the sentences using idioms: a blessing in disguise, a drop in the ocean, a piece of cake, actions speak louder than words, an arm and a leg, chip on his shoulder, it's a small world, jumping the gun, once in a blue moon, over the moon </vt:lpstr>
      <vt:lpstr>DICTIONARIES OF PHRASAL VERBS</vt:lpstr>
      <vt:lpstr>Use the phrasal verbs below in the blanks correctly: passed away, do without, look forward to, called off, made up, carried away, break out, run out, put up with, and keep up.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elenagorban1971uk@gmail.com</cp:lastModifiedBy>
  <cp:revision>21</cp:revision>
  <dcterms:created xsi:type="dcterms:W3CDTF">2021-01-24T15:22:53Z</dcterms:created>
  <dcterms:modified xsi:type="dcterms:W3CDTF">2023-09-05T11:26:29Z</dcterms:modified>
</cp:coreProperties>
</file>